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5"/>
  </p:notesMasterIdLst>
  <p:sldIdLst>
    <p:sldId id="256" r:id="rId2"/>
    <p:sldId id="316" r:id="rId3"/>
    <p:sldId id="297" r:id="rId4"/>
    <p:sldId id="378" r:id="rId5"/>
    <p:sldId id="292" r:id="rId6"/>
    <p:sldId id="324" r:id="rId7"/>
    <p:sldId id="377" r:id="rId8"/>
    <p:sldId id="379" r:id="rId9"/>
    <p:sldId id="329" r:id="rId10"/>
    <p:sldId id="392" r:id="rId11"/>
    <p:sldId id="340" r:id="rId12"/>
    <p:sldId id="375" r:id="rId13"/>
    <p:sldId id="39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055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3353C-DB48-4B9A-9876-8F2CFA59536C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F2BAD-C7C3-48A0-8357-941403A65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02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wrap="square" lIns="96645" tIns="96645" rIns="96645" bIns="96645" anchor="t" anchorCtr="0">
            <a:noAutofit/>
          </a:bodyPr>
          <a:lstStyle/>
          <a:p>
            <a:pPr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945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wrap="square" lIns="96645" tIns="96645" rIns="96645" bIns="96645" anchor="t" anchorCtr="0">
            <a:noAutofit/>
          </a:bodyPr>
          <a:lstStyle/>
          <a:p>
            <a:pPr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114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731521" y="4560570"/>
            <a:ext cx="5852159" cy="4320540"/>
          </a:xfrm>
          <a:prstGeom prst="rect">
            <a:avLst/>
          </a:prstGeom>
        </p:spPr>
        <p:txBody>
          <a:bodyPr wrap="square" lIns="96645" tIns="96645" rIns="96645" bIns="96645" anchor="t" anchorCtr="0">
            <a:noAutofit/>
          </a:bodyPr>
          <a:lstStyle/>
          <a:p>
            <a:pPr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633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BD9C-D22E-41B3-B58E-DD1834BBB6DA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65DA-E5E8-4241-A879-D7F0837152C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870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รูปภาพพาโนราม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BD9C-D22E-41B3-B58E-DD1834BBB6DA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65DA-E5E8-4241-A879-D7F08371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75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BD9C-D22E-41B3-B58E-DD1834BBB6DA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65DA-E5E8-4241-A879-D7F08371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16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BD9C-D22E-41B3-B58E-DD1834BBB6DA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65DA-E5E8-4241-A879-D7F0837152C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4980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BD9C-D22E-41B3-B58E-DD1834BBB6DA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65DA-E5E8-4241-A879-D7F08371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27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BD9C-D22E-41B3-B58E-DD1834BBB6DA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65DA-E5E8-4241-A879-D7F0837152C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8755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BD9C-D22E-41B3-B58E-DD1834BBB6DA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65DA-E5E8-4241-A879-D7F08371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429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BD9C-D22E-41B3-B58E-DD1834BBB6DA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65DA-E5E8-4241-A879-D7F08371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85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BD9C-D22E-41B3-B58E-DD1834BBB6DA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65DA-E5E8-4241-A879-D7F08371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2327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teal">
    <p:bg>
      <p:bgPr>
        <a:solidFill>
          <a:srgbClr val="6CF3CE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28591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pink">
    <p:bg>
      <p:bgPr>
        <a:solidFill>
          <a:srgbClr val="FD8E80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2539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BD9C-D22E-41B3-B58E-DD1834BBB6DA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65DA-E5E8-4241-A879-D7F08371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39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BD9C-D22E-41B3-B58E-DD1834BBB6DA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65DA-E5E8-4241-A879-D7F08371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1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BD9C-D22E-41B3-B58E-DD1834BBB6DA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65DA-E5E8-4241-A879-D7F08371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77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BD9C-D22E-41B3-B58E-DD1834BBB6DA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65DA-E5E8-4241-A879-D7F08371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36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BD9C-D22E-41B3-B58E-DD1834BBB6DA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65DA-E5E8-4241-A879-D7F08371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7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BD9C-D22E-41B3-B58E-DD1834BBB6DA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65DA-E5E8-4241-A879-D7F08371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23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BD9C-D22E-41B3-B58E-DD1834BBB6DA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65DA-E5E8-4241-A879-D7F08371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62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BD9C-D22E-41B3-B58E-DD1834BBB6DA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65DA-E5E8-4241-A879-D7F08371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83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97ABD9C-D22E-41B3-B58E-DD1834BBB6DA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E6365DA-E5E8-4241-A879-D7F083715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766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3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5" Type="http://schemas.microsoft.com/office/2007/relationships/hdphoto" Target="../media/hdphoto9.wdp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ingiverse.com/thing:1838120?fbclid=IwAR0vn_b8ugifKbTtBlMpF0ccZL5-DTaIg-6Gy6mF7hD-SL6wD9--oFZp_9g" TargetMode="External"/><Relationship Id="rId2" Type="http://schemas.openxmlformats.org/officeDocument/2006/relationships/hyperlink" Target="https://www.thingiverse.com/thing:1750025?fbclid=IwAR0iezW5-SmzsmsCfQU1FORtvnUoRfXhbN6i510H5_UJmdB4aVM45VQoqTo" TargetMode="Externa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10" Type="http://schemas.microsoft.com/office/2007/relationships/hdphoto" Target="../media/hdphoto5.wdp"/><Relationship Id="rId4" Type="http://schemas.openxmlformats.org/officeDocument/2006/relationships/image" Target="../media/image13.jp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2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7.wdp"/><Relationship Id="rId11" Type="http://schemas.openxmlformats.org/officeDocument/2006/relationships/image" Target="../media/image28.jp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>
            <a:extLst>
              <a:ext uri="{FF2B5EF4-FFF2-40B4-BE49-F238E27FC236}">
                <a16:creationId xmlns:a16="http://schemas.microsoft.com/office/drawing/2014/main" id="{A5E361E1-C6B4-4BAE-8DE6-25D4712C6DAB}"/>
              </a:ext>
            </a:extLst>
          </p:cNvPr>
          <p:cNvSpPr txBox="1"/>
          <p:nvPr/>
        </p:nvSpPr>
        <p:spPr>
          <a:xfrm>
            <a:off x="516753" y="2321004"/>
            <a:ext cx="1115849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604020202020204" charset="0"/>
              </a:rPr>
              <a:t>Mechatronics</a:t>
            </a:r>
            <a:endParaRPr lang="en-US" sz="96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070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8E80">
            <a:alpha val="5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 descr="รูปภาพประกอบด้วย อุปกรณ์อิเล็กทรอนิกส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BE6D9B8-F313-40B6-A2E3-C2D8D87B8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5" b="89977" l="7917" r="91771">
                        <a14:foregroundMark x1="13125" y1="51348" x2="7917" y2="49766"/>
                        <a14:foregroundMark x1="83333" y1="55510" x2="91771" y2="50528"/>
                        <a14:foregroundMark x1="79896" y1="45487" x2="87917" y2="45018"/>
                        <a14:foregroundMark x1="82917" y1="46131" x2="83333" y2="42907"/>
                        <a14:foregroundMark x1="78542" y1="45721" x2="78333" y2="44138"/>
                        <a14:foregroundMark x1="80521" y1="44138" x2="86563" y2="42673"/>
                        <a14:foregroundMark x1="70313" y1="42907" x2="68333" y2="37456"/>
                        <a14:foregroundMark x1="67292" y1="38921" x2="70521" y2="38159"/>
                        <a14:foregroundMark x1="67500" y1="44256" x2="67917" y2="37456"/>
                        <a14:foregroundMark x1="57500" y1="36811" x2="70313" y2="37573"/>
                        <a14:foregroundMark x1="70313" y1="37573" x2="70521" y2="37691"/>
                        <a14:foregroundMark x1="72917" y1="44021" x2="78542" y2="42673"/>
                        <a14:foregroundMark x1="74688" y1="43435" x2="68125" y2="37104"/>
                        <a14:foregroundMark x1="68125" y1="37104" x2="55521" y2="35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87" y="125396"/>
            <a:ext cx="1330490" cy="2364391"/>
          </a:xfrm>
          <a:prstGeom prst="rect">
            <a:avLst/>
          </a:prstGeom>
        </p:spPr>
      </p:pic>
      <p:sp>
        <p:nvSpPr>
          <p:cNvPr id="6" name="Shape 114">
            <a:extLst>
              <a:ext uri="{FF2B5EF4-FFF2-40B4-BE49-F238E27FC236}">
                <a16:creationId xmlns:a16="http://schemas.microsoft.com/office/drawing/2014/main" id="{C1A3701B-B87B-4829-9135-BEFFDE201F12}"/>
              </a:ext>
            </a:extLst>
          </p:cNvPr>
          <p:cNvSpPr txBox="1">
            <a:spLocks/>
          </p:cNvSpPr>
          <p:nvPr/>
        </p:nvSpPr>
        <p:spPr>
          <a:xfrm>
            <a:off x="2260647" y="930192"/>
            <a:ext cx="2299929" cy="587124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Raspberry pi4</a:t>
            </a:r>
          </a:p>
        </p:txBody>
      </p:sp>
      <p:pic>
        <p:nvPicPr>
          <p:cNvPr id="7" name="รูปภาพ 6" descr="รูปภาพประกอบด้วย ข้อความ, ภาพตัดปะ, เวกเตอร์กราฟิก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1ACDA1E1-A55C-4D9B-8DE0-AD69E4444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71" b="89113" l="6000" r="94333">
                        <a14:foregroundMark x1="12667" y1="58065" x2="7889" y2="54435"/>
                        <a14:foregroundMark x1="8000" y1="17742" x2="7111" y2="12500"/>
                        <a14:foregroundMark x1="6000" y1="59677" x2="6556" y2="56452"/>
                        <a14:foregroundMark x1="28444" y1="64516" x2="28556" y2="54032"/>
                        <a14:foregroundMark x1="35444" y1="53226" x2="35222" y2="56452"/>
                        <a14:foregroundMark x1="45444" y1="61290" x2="46000" y2="62903"/>
                        <a14:foregroundMark x1="48333" y1="64113" x2="48667" y2="68952"/>
                        <a14:foregroundMark x1="56444" y1="52016" x2="56444" y2="58065"/>
                        <a14:foregroundMark x1="56222" y1="56452" x2="56222" y2="60081"/>
                        <a14:foregroundMark x1="64111" y1="58468" x2="65222" y2="58468"/>
                        <a14:foregroundMark x1="70667" y1="54435" x2="71111" y2="55242"/>
                        <a14:foregroundMark x1="75778" y1="52823" x2="75889" y2="56452"/>
                        <a14:foregroundMark x1="80000" y1="56452" x2="80000" y2="60081"/>
                        <a14:foregroundMark x1="87889" y1="55242" x2="87778" y2="57661"/>
                        <a14:foregroundMark x1="94333" y1="56048" x2="94222" y2="58468"/>
                        <a14:foregroundMark x1="94333" y1="43145" x2="94222" y2="423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17" y="426799"/>
            <a:ext cx="1523460" cy="419798"/>
          </a:xfrm>
          <a:prstGeom prst="rect">
            <a:avLst/>
          </a:prstGeom>
        </p:spPr>
      </p:pic>
      <p:sp>
        <p:nvSpPr>
          <p:cNvPr id="8" name="Shape 114">
            <a:extLst>
              <a:ext uri="{FF2B5EF4-FFF2-40B4-BE49-F238E27FC236}">
                <a16:creationId xmlns:a16="http://schemas.microsoft.com/office/drawing/2014/main" id="{FCA584AA-D567-4A00-8B22-CBE16894AC59}"/>
              </a:ext>
            </a:extLst>
          </p:cNvPr>
          <p:cNvSpPr txBox="1">
            <a:spLocks/>
          </p:cNvSpPr>
          <p:nvPr/>
        </p:nvSpPr>
        <p:spPr>
          <a:xfrm>
            <a:off x="4629110" y="844854"/>
            <a:ext cx="6596759" cy="1559595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thaiDist">
              <a:spcBef>
                <a:spcPts val="0"/>
              </a:spcBef>
              <a:buNone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บอร์ดคอมพิวเตอร์ขนาดเล็กที่สามารถเชื่อมต่อกับจอมอนิเตอร์ คีย์บอร์ด และเมาส์ได้ สามารถนำมาประยุกต์ใช้ใน</a:t>
            </a:r>
            <a:r>
              <a:rPr lang="th-TH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การทำ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โครงงานทางด้านอิเล็กทรอนิกส์ การเขียนโปรแกรม</a:t>
            </a:r>
            <a:endParaRPr lang="e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0989F1ED-E01F-4701-8DE5-B6E9C32F7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35" y="2965316"/>
            <a:ext cx="1492977" cy="1064990"/>
          </a:xfrm>
          <a:prstGeom prst="rect">
            <a:avLst/>
          </a:prstGeom>
        </p:spPr>
      </p:pic>
      <p:sp>
        <p:nvSpPr>
          <p:cNvPr id="10" name="Shape 114">
            <a:extLst>
              <a:ext uri="{FF2B5EF4-FFF2-40B4-BE49-F238E27FC236}">
                <a16:creationId xmlns:a16="http://schemas.microsoft.com/office/drawing/2014/main" id="{E9B509FD-7F09-4713-B369-A5ADA874FFCC}"/>
              </a:ext>
            </a:extLst>
          </p:cNvPr>
          <p:cNvSpPr txBox="1">
            <a:spLocks/>
          </p:cNvSpPr>
          <p:nvPr/>
        </p:nvSpPr>
        <p:spPr>
          <a:xfrm>
            <a:off x="2280460" y="3286615"/>
            <a:ext cx="1949324" cy="536972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Ubuntu 18.04</a:t>
            </a:r>
          </a:p>
        </p:txBody>
      </p:sp>
      <p:sp>
        <p:nvSpPr>
          <p:cNvPr id="11" name="Shape 114">
            <a:extLst>
              <a:ext uri="{FF2B5EF4-FFF2-40B4-BE49-F238E27FC236}">
                <a16:creationId xmlns:a16="http://schemas.microsoft.com/office/drawing/2014/main" id="{B6327498-53A5-4CD2-9323-42646AC08C49}"/>
              </a:ext>
            </a:extLst>
          </p:cNvPr>
          <p:cNvSpPr txBox="1">
            <a:spLocks/>
          </p:cNvSpPr>
          <p:nvPr/>
        </p:nvSpPr>
        <p:spPr>
          <a:xfrm>
            <a:off x="4560576" y="3205008"/>
            <a:ext cx="6596759" cy="1064990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thaiDist">
              <a:spcBef>
                <a:spcPts val="0"/>
              </a:spcBef>
              <a:buNone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คือระบบ</a:t>
            </a:r>
            <a:r>
              <a:rPr lang="th-TH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ปฎิบั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ติการ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 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ชนิด</a:t>
            </a:r>
            <a:r>
              <a:rPr lang="th-TH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หนึง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ซึ่ง  </a:t>
            </a:r>
            <a:r>
              <a:rPr lang="th-TH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ลีนุกซ์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Linux) 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ก็เป็นระบบปฏิบัติการเช่นเดียวกับ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Dos , Window 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หรือ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Unix</a:t>
            </a:r>
            <a:endParaRPr lang="e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E6106BA5-F6EF-4AB6-8256-40FCFC01D4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62" y="4256515"/>
            <a:ext cx="3730629" cy="2325313"/>
          </a:xfrm>
          <a:prstGeom prst="rect">
            <a:avLst/>
          </a:prstGeom>
        </p:spPr>
      </p:pic>
      <p:sp>
        <p:nvSpPr>
          <p:cNvPr id="15" name="ลูกศร: ขึ้น 14">
            <a:extLst>
              <a:ext uri="{FF2B5EF4-FFF2-40B4-BE49-F238E27FC236}">
                <a16:creationId xmlns:a16="http://schemas.microsoft.com/office/drawing/2014/main" id="{5A3D79E9-9116-4539-89F2-5EC3A8177B1A}"/>
              </a:ext>
            </a:extLst>
          </p:cNvPr>
          <p:cNvSpPr/>
          <p:nvPr/>
        </p:nvSpPr>
        <p:spPr>
          <a:xfrm>
            <a:off x="1250302" y="1987420"/>
            <a:ext cx="242596" cy="80377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64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4FD072AC-45E4-4F99-9CF7-286D9E048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4" y="798910"/>
            <a:ext cx="2473697" cy="1348672"/>
          </a:xfrm>
          <a:prstGeom prst="rect">
            <a:avLst/>
          </a:prstGeom>
        </p:spPr>
      </p:pic>
      <p:sp>
        <p:nvSpPr>
          <p:cNvPr id="5" name="Shape 114">
            <a:extLst>
              <a:ext uri="{FF2B5EF4-FFF2-40B4-BE49-F238E27FC236}">
                <a16:creationId xmlns:a16="http://schemas.microsoft.com/office/drawing/2014/main" id="{73E2FC2F-964D-4639-98DF-A489A8876D3C}"/>
              </a:ext>
            </a:extLst>
          </p:cNvPr>
          <p:cNvSpPr txBox="1">
            <a:spLocks/>
          </p:cNvSpPr>
          <p:nvPr/>
        </p:nvSpPr>
        <p:spPr>
          <a:xfrm>
            <a:off x="3153307" y="1127045"/>
            <a:ext cx="929270" cy="474287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ROS</a:t>
            </a:r>
            <a:endParaRPr lang="e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รูปภาพ 5" descr="รูปภาพประกอบด้วย อุปกรณ์อิเล็กทรอนิกส์, วงจ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7BA17A78-E80C-4BF7-BA2A-18E89E786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97" y="3340641"/>
            <a:ext cx="1949324" cy="1949324"/>
          </a:xfrm>
          <a:prstGeom prst="rect">
            <a:avLst/>
          </a:prstGeom>
        </p:spPr>
      </p:pic>
      <p:sp>
        <p:nvSpPr>
          <p:cNvPr id="7" name="Shape 114">
            <a:extLst>
              <a:ext uri="{FF2B5EF4-FFF2-40B4-BE49-F238E27FC236}">
                <a16:creationId xmlns:a16="http://schemas.microsoft.com/office/drawing/2014/main" id="{7EF1432A-C86E-4F90-9F75-27865209574C}"/>
              </a:ext>
            </a:extLst>
          </p:cNvPr>
          <p:cNvSpPr txBox="1">
            <a:spLocks/>
          </p:cNvSpPr>
          <p:nvPr/>
        </p:nvSpPr>
        <p:spPr>
          <a:xfrm>
            <a:off x="3204843" y="3778331"/>
            <a:ext cx="1603477" cy="536972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PCA9685</a:t>
            </a:r>
            <a:endParaRPr lang="e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hape 114">
            <a:extLst>
              <a:ext uri="{FF2B5EF4-FFF2-40B4-BE49-F238E27FC236}">
                <a16:creationId xmlns:a16="http://schemas.microsoft.com/office/drawing/2014/main" id="{9818BA06-BD0B-4D37-8163-35ADB8F0CE13}"/>
              </a:ext>
            </a:extLst>
          </p:cNvPr>
          <p:cNvSpPr txBox="1">
            <a:spLocks/>
          </p:cNvSpPr>
          <p:nvPr/>
        </p:nvSpPr>
        <p:spPr>
          <a:xfrm>
            <a:off x="4808320" y="3730926"/>
            <a:ext cx="5778586" cy="1185023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thaiDist">
              <a:spcBef>
                <a:spcPts val="0"/>
              </a:spcBef>
              <a:buNone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เป็นบอร์ด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servo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driver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สำหรับใช้ควบคุม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servo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หลายๆตัว</a:t>
            </a:r>
            <a:endParaRPr lang="e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hape 114">
            <a:extLst>
              <a:ext uri="{FF2B5EF4-FFF2-40B4-BE49-F238E27FC236}">
                <a16:creationId xmlns:a16="http://schemas.microsoft.com/office/drawing/2014/main" id="{1A9B539B-A7A1-46C5-B19D-44D9CC3B9E53}"/>
              </a:ext>
            </a:extLst>
          </p:cNvPr>
          <p:cNvSpPr txBox="1">
            <a:spLocks/>
          </p:cNvSpPr>
          <p:nvPr/>
        </p:nvSpPr>
        <p:spPr>
          <a:xfrm>
            <a:off x="4179505" y="1048298"/>
            <a:ext cx="3351784" cy="631780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thaiDist">
              <a:spcBef>
                <a:spcPts val="0"/>
              </a:spcBef>
              <a:buNone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hape 114">
            <a:extLst>
              <a:ext uri="{FF2B5EF4-FFF2-40B4-BE49-F238E27FC236}">
                <a16:creationId xmlns:a16="http://schemas.microsoft.com/office/drawing/2014/main" id="{656D9BD5-1BE2-46F3-9006-A126B5206959}"/>
              </a:ext>
            </a:extLst>
          </p:cNvPr>
          <p:cNvSpPr txBox="1">
            <a:spLocks/>
          </p:cNvSpPr>
          <p:nvPr/>
        </p:nvSpPr>
        <p:spPr>
          <a:xfrm>
            <a:off x="4179505" y="1127045"/>
            <a:ext cx="7221134" cy="1557432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thaiDist">
              <a:spcBef>
                <a:spcPts val="0"/>
              </a:spcBef>
              <a:buNone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Robot Operating System(ROS) </a:t>
            </a:r>
            <a:r>
              <a:rPr lang="th-TH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เป็นระบบที่สร้างขึ้นเพื่อทำให้เกิดความยืดหยุ่นในการเขียนซอฟต์แวร์ควบคุมหุ่นยนต์</a:t>
            </a:r>
            <a:endParaRPr lang="e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2536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>
            <a:alpha val="4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8">
            <a:extLst>
              <a:ext uri="{FF2B5EF4-FFF2-40B4-BE49-F238E27FC236}">
                <a16:creationId xmlns:a16="http://schemas.microsoft.com/office/drawing/2014/main" id="{DCC6CEAF-8C7B-4F23-91C1-C3B812158CB4}"/>
              </a:ext>
            </a:extLst>
          </p:cNvPr>
          <p:cNvSpPr txBox="1"/>
          <p:nvPr/>
        </p:nvSpPr>
        <p:spPr>
          <a:xfrm>
            <a:off x="79074" y="161914"/>
            <a:ext cx="4026395" cy="1107996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>
            <a:solidFill>
              <a:schemeClr val="accent4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646915746">
                  <a:custGeom>
                    <a:avLst/>
                    <a:gdLst>
                      <a:gd name="connsiteX0" fmla="*/ 0 w 4362297"/>
                      <a:gd name="connsiteY0" fmla="*/ 0 h 1107996"/>
                      <a:gd name="connsiteX1" fmla="*/ 4362297 w 4362297"/>
                      <a:gd name="connsiteY1" fmla="*/ 0 h 1107996"/>
                      <a:gd name="connsiteX2" fmla="*/ 4362297 w 4362297"/>
                      <a:gd name="connsiteY2" fmla="*/ 1107996 h 1107996"/>
                      <a:gd name="connsiteX3" fmla="*/ 0 w 4362297"/>
                      <a:gd name="connsiteY3" fmla="*/ 1107996 h 1107996"/>
                      <a:gd name="connsiteX4" fmla="*/ 0 w 4362297"/>
                      <a:gd name="connsiteY4" fmla="*/ 0 h 110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62297" h="1107996" fill="none" extrusionOk="0">
                        <a:moveTo>
                          <a:pt x="0" y="0"/>
                        </a:moveTo>
                        <a:cubicBezTo>
                          <a:pt x="2050643" y="117866"/>
                          <a:pt x="2216366" y="-34851"/>
                          <a:pt x="4362297" y="0"/>
                        </a:cubicBezTo>
                        <a:cubicBezTo>
                          <a:pt x="4295894" y="264468"/>
                          <a:pt x="4289385" y="554236"/>
                          <a:pt x="4362297" y="1107996"/>
                        </a:cubicBezTo>
                        <a:cubicBezTo>
                          <a:pt x="3371101" y="1194017"/>
                          <a:pt x="474561" y="1096636"/>
                          <a:pt x="0" y="1107996"/>
                        </a:cubicBezTo>
                        <a:cubicBezTo>
                          <a:pt x="-79779" y="946819"/>
                          <a:pt x="51481" y="424513"/>
                          <a:pt x="0" y="0"/>
                        </a:cubicBezTo>
                        <a:close/>
                      </a:path>
                      <a:path w="4362297" h="1107996" stroke="0" extrusionOk="0">
                        <a:moveTo>
                          <a:pt x="0" y="0"/>
                        </a:moveTo>
                        <a:cubicBezTo>
                          <a:pt x="1713934" y="123108"/>
                          <a:pt x="2719126" y="155079"/>
                          <a:pt x="4362297" y="0"/>
                        </a:cubicBezTo>
                        <a:cubicBezTo>
                          <a:pt x="4312029" y="545462"/>
                          <a:pt x="4445323" y="930653"/>
                          <a:pt x="4362297" y="1107996"/>
                        </a:cubicBezTo>
                        <a:cubicBezTo>
                          <a:pt x="2973887" y="1139414"/>
                          <a:pt x="712352" y="1126633"/>
                          <a:pt x="0" y="1107996"/>
                        </a:cubicBezTo>
                        <a:cubicBezTo>
                          <a:pt x="-37167" y="626130"/>
                          <a:pt x="-88087" y="1335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sz="66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604020202020204" charset="0"/>
              </a:rPr>
              <a:t>ราคาอุปกรณ์</a:t>
            </a:r>
            <a:endParaRPr lang="en-US" sz="6600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urce Sans Pro" panose="020B0604020202020204" charset="0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D2FCDF67-83CB-40DA-95AD-965704BE7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" y="1770207"/>
            <a:ext cx="12188174" cy="45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49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4C66320B-1AF0-4978-997A-1020A601FC90}"/>
              </a:ext>
            </a:extLst>
          </p:cNvPr>
          <p:cNvSpPr txBox="1"/>
          <p:nvPr/>
        </p:nvSpPr>
        <p:spPr>
          <a:xfrm>
            <a:off x="1610685" y="2382473"/>
            <a:ext cx="86993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https://www.thingiverse.com/thing:1750025?fbclid=IwAR0iezW5-SmzsmsCfQU1FORtvnUoRfXhbN6i510H5_UJmdB4aVM45VQoqTo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https://www.thingiverse.com/thing:1838120?fbclid=IwAR0vn_b8ugifKbTtBlMpF0ccZL5-DTaIg-6Gy6mF7hD-SL6wD9--oFZp_9g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A2069C42-C014-4813-928F-23FD236EFD5E}"/>
              </a:ext>
            </a:extLst>
          </p:cNvPr>
          <p:cNvSpPr txBox="1"/>
          <p:nvPr/>
        </p:nvSpPr>
        <p:spPr>
          <a:xfrm>
            <a:off x="4363673" y="1090569"/>
            <a:ext cx="3464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950508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04950" y="535562"/>
            <a:ext cx="91821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solidFill>
                  <a:srgbClr val="EFEF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604020202020204" charset="0"/>
              </a:rPr>
              <a:t>Project1</a:t>
            </a:r>
          </a:p>
        </p:txBody>
      </p:sp>
      <p:sp>
        <p:nvSpPr>
          <p:cNvPr id="3" name="Shape 114">
            <a:extLst>
              <a:ext uri="{FF2B5EF4-FFF2-40B4-BE49-F238E27FC236}">
                <a16:creationId xmlns:a16="http://schemas.microsoft.com/office/drawing/2014/main" id="{6BF1B626-6C1C-4217-B6A8-8049743DCB5F}"/>
              </a:ext>
            </a:extLst>
          </p:cNvPr>
          <p:cNvSpPr txBox="1">
            <a:spLocks/>
          </p:cNvSpPr>
          <p:nvPr/>
        </p:nvSpPr>
        <p:spPr>
          <a:xfrm>
            <a:off x="3650609" y="3401870"/>
            <a:ext cx="4890782" cy="547382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Wingdings 3" panose="05040102010807070707" pitchFamily="18" charset="2"/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Robot Arm 5DOF + 3 Fingers Gripper 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B5AD028F-4C90-4E71-8729-3A16A3735E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" t="10801" r="1135" b="12200"/>
          <a:stretch/>
        </p:blipFill>
        <p:spPr>
          <a:xfrm>
            <a:off x="4603085" y="4253764"/>
            <a:ext cx="2985830" cy="1765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0781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ctrTitle" idx="4294967295"/>
          </p:nvPr>
        </p:nvSpPr>
        <p:spPr>
          <a:xfrm>
            <a:off x="0" y="2146300"/>
            <a:ext cx="9113838" cy="1411288"/>
          </a:xfrm>
          <a:prstGeom prst="rect">
            <a:avLst/>
          </a:prstGeom>
        </p:spPr>
        <p:txBody>
          <a:bodyPr vert="horz" wrap="square" lIns="91425" tIns="91425" rIns="91425" bIns="91425" rtlCol="0" anchor="ctr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en" sz="7200" dirty="0">
                <a:solidFill>
                  <a:srgbClr val="FFFFFF"/>
                </a:solidFill>
              </a:rPr>
              <a:t>Model  project</a:t>
            </a:r>
          </a:p>
        </p:txBody>
      </p:sp>
      <p:sp>
        <p:nvSpPr>
          <p:cNvPr id="115" name="Shape 115"/>
          <p:cNvSpPr/>
          <p:nvPr/>
        </p:nvSpPr>
        <p:spPr>
          <a:xfrm>
            <a:off x="7771589" y="297879"/>
            <a:ext cx="2399399" cy="1921199"/>
          </a:xfrm>
          <a:prstGeom prst="wedgeRectCallout">
            <a:avLst>
              <a:gd name="adj1" fmla="val -32904"/>
              <a:gd name="adj2" fmla="val 66457"/>
            </a:avLst>
          </a:prstGeom>
          <a:noFill/>
          <a:ln w="1524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16" name="Shape 116"/>
          <p:cNvGrpSpPr/>
          <p:nvPr/>
        </p:nvGrpSpPr>
        <p:grpSpPr>
          <a:xfrm>
            <a:off x="8316851" y="604001"/>
            <a:ext cx="1308874" cy="1308954"/>
            <a:chOff x="6654650" y="3665275"/>
            <a:chExt cx="409100" cy="409125"/>
          </a:xfrm>
        </p:grpSpPr>
        <p:sp>
          <p:nvSpPr>
            <p:cNvPr id="117" name="Shape 11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1B0BFF2C-83E2-45A0-8D96-47D888B1C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56" y="3369549"/>
            <a:ext cx="2880320" cy="2420527"/>
          </a:xfrm>
          <a:prstGeom prst="rect">
            <a:avLst/>
          </a:prstGeom>
        </p:spPr>
      </p:pic>
      <p:sp>
        <p:nvSpPr>
          <p:cNvPr id="11" name="เครื่องหมายบวก 10">
            <a:extLst>
              <a:ext uri="{FF2B5EF4-FFF2-40B4-BE49-F238E27FC236}">
                <a16:creationId xmlns:a16="http://schemas.microsoft.com/office/drawing/2014/main" id="{C59C0F76-6D20-49B7-BA92-8CEB37D88FB3}"/>
              </a:ext>
            </a:extLst>
          </p:cNvPr>
          <p:cNvSpPr/>
          <p:nvPr/>
        </p:nvSpPr>
        <p:spPr>
          <a:xfrm>
            <a:off x="4665127" y="4553637"/>
            <a:ext cx="576064" cy="504056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รูปภาพ 11" descr="รูปภาพประกอบด้วย ตัวควบคุม, เกม, รีโมท, มื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B981FF0-65D1-4072-9031-1362DE6140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29" y="3557341"/>
            <a:ext cx="2808264" cy="2111073"/>
          </a:xfrm>
          <a:prstGeom prst="rect">
            <a:avLst/>
          </a:prstGeom>
        </p:spPr>
      </p:pic>
      <p:sp>
        <p:nvSpPr>
          <p:cNvPr id="13" name="Shape 114">
            <a:extLst>
              <a:ext uri="{FF2B5EF4-FFF2-40B4-BE49-F238E27FC236}">
                <a16:creationId xmlns:a16="http://schemas.microsoft.com/office/drawing/2014/main" id="{8836BB72-526B-42B5-9A36-1947F141CDA5}"/>
              </a:ext>
            </a:extLst>
          </p:cNvPr>
          <p:cNvSpPr txBox="1">
            <a:spLocks/>
          </p:cNvSpPr>
          <p:nvPr/>
        </p:nvSpPr>
        <p:spPr>
          <a:xfrm>
            <a:off x="1650977" y="5790076"/>
            <a:ext cx="1626479" cy="547382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Wingdings 3" panose="05040102010807070707" pitchFamily="18" charset="2"/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Robot Arm</a:t>
            </a:r>
          </a:p>
        </p:txBody>
      </p:sp>
      <p:sp>
        <p:nvSpPr>
          <p:cNvPr id="14" name="Shape 114">
            <a:extLst>
              <a:ext uri="{FF2B5EF4-FFF2-40B4-BE49-F238E27FC236}">
                <a16:creationId xmlns:a16="http://schemas.microsoft.com/office/drawing/2014/main" id="{829AF865-F581-4F36-BADC-D8ABF080DDAC}"/>
              </a:ext>
            </a:extLst>
          </p:cNvPr>
          <p:cNvSpPr txBox="1">
            <a:spLocks/>
          </p:cNvSpPr>
          <p:nvPr/>
        </p:nvSpPr>
        <p:spPr>
          <a:xfrm>
            <a:off x="5903084" y="5790076"/>
            <a:ext cx="2413767" cy="547382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Wingdings 3" panose="05040102010807070707" pitchFamily="18" charset="2"/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Fingers Gripper </a:t>
            </a:r>
          </a:p>
        </p:txBody>
      </p:sp>
    </p:spTree>
    <p:extLst>
      <p:ext uri="{BB962C8B-B14F-4D97-AF65-F5344CB8AC3E}">
        <p14:creationId xmlns:p14="http://schemas.microsoft.com/office/powerpoint/2010/main" val="635016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DEE8F4C-B626-44E2-AA75-8D6731E9C9FC}"/>
              </a:ext>
            </a:extLst>
          </p:cNvPr>
          <p:cNvSpPr txBox="1"/>
          <p:nvPr/>
        </p:nvSpPr>
        <p:spPr>
          <a:xfrm>
            <a:off x="7840935" y="3786028"/>
            <a:ext cx="3971902" cy="1910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endParaRPr lang="en-US" sz="4800" b="1" cap="all" spc="0" dirty="0">
              <a:ln w="3175" cmpd="sng">
                <a:noFill/>
              </a:ln>
              <a:latin typeface="+mj-lt"/>
              <a:ea typeface="+mj-ea"/>
              <a:cs typeface="+mj-cs"/>
            </a:endParaRPr>
          </a:p>
        </p:txBody>
      </p:sp>
      <p:pic>
        <p:nvPicPr>
          <p:cNvPr id="20" name="รูปภาพ 19" descr="รูปภาพประกอบด้วย อาวุธ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BDE6506-A8F1-4EF0-99F4-A7C6FD5D4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2"/>
          <a:stretch/>
        </p:blipFill>
        <p:spPr>
          <a:xfrm>
            <a:off x="7234992" y="2938689"/>
            <a:ext cx="4419703" cy="3919301"/>
          </a:xfrm>
          <a:prstGeom prst="rect">
            <a:avLst/>
          </a:prstGeom>
        </p:spPr>
      </p:pic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7433B24D-8EAE-4A89-BB1A-5923E7E909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6"/>
          <a:stretch/>
        </p:blipFill>
        <p:spPr>
          <a:xfrm>
            <a:off x="4345967" y="10"/>
            <a:ext cx="4001941" cy="3428990"/>
          </a:xfrm>
          <a:custGeom>
            <a:avLst/>
            <a:gdLst/>
            <a:ahLst/>
            <a:cxnLst/>
            <a:rect l="l" t="t" r="r" b="b"/>
            <a:pathLst>
              <a:path w="4551358" h="3899758">
                <a:moveTo>
                  <a:pt x="0" y="0"/>
                </a:moveTo>
                <a:lnTo>
                  <a:pt x="4551358" y="0"/>
                </a:lnTo>
                <a:lnTo>
                  <a:pt x="4551358" y="3077500"/>
                </a:lnTo>
                <a:lnTo>
                  <a:pt x="2843111" y="3077500"/>
                </a:lnTo>
                <a:lnTo>
                  <a:pt x="2843111" y="3899758"/>
                </a:lnTo>
                <a:lnTo>
                  <a:pt x="0" y="3899758"/>
                </a:lnTo>
                <a:close/>
              </a:path>
            </a:pathLst>
          </a:custGeom>
        </p:spPr>
      </p:pic>
      <p:pic>
        <p:nvPicPr>
          <p:cNvPr id="36" name="รูปภาพ 35" descr="รูปภาพประกอบด้วย ในอาคาร, สีส้ม, ของเล่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1204FF83-CA01-46AA-8DB9-A3639645D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869" y="0"/>
            <a:ext cx="3555131" cy="2672009"/>
          </a:xfrm>
          <a:prstGeom prst="rect">
            <a:avLst/>
          </a:prstGeom>
        </p:spPr>
      </p:pic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B88A3FC4-699F-4C1F-8028-0BE30D431DC9}"/>
              </a:ext>
            </a:extLst>
          </p:cNvPr>
          <p:cNvSpPr txBox="1"/>
          <p:nvPr/>
        </p:nvSpPr>
        <p:spPr>
          <a:xfrm>
            <a:off x="82193" y="632060"/>
            <a:ext cx="4119937" cy="923330"/>
          </a:xfrm>
          <a:custGeom>
            <a:avLst/>
            <a:gdLst>
              <a:gd name="connsiteX0" fmla="*/ 0 w 4119937"/>
              <a:gd name="connsiteY0" fmla="*/ 0 h 923330"/>
              <a:gd name="connsiteX1" fmla="*/ 4119937 w 4119937"/>
              <a:gd name="connsiteY1" fmla="*/ 0 h 923330"/>
              <a:gd name="connsiteX2" fmla="*/ 4119937 w 4119937"/>
              <a:gd name="connsiteY2" fmla="*/ 923330 h 923330"/>
              <a:gd name="connsiteX3" fmla="*/ 0 w 4119937"/>
              <a:gd name="connsiteY3" fmla="*/ 923330 h 923330"/>
              <a:gd name="connsiteX4" fmla="*/ 0 w 4119937"/>
              <a:gd name="connsiteY4" fmla="*/ 0 h 92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9937" h="923330" fill="none" extrusionOk="0">
                <a:moveTo>
                  <a:pt x="0" y="0"/>
                </a:moveTo>
                <a:cubicBezTo>
                  <a:pt x="773184" y="-136804"/>
                  <a:pt x="2305234" y="141474"/>
                  <a:pt x="4119937" y="0"/>
                </a:cubicBezTo>
                <a:cubicBezTo>
                  <a:pt x="4182677" y="236238"/>
                  <a:pt x="4058438" y="553446"/>
                  <a:pt x="4119937" y="923330"/>
                </a:cubicBezTo>
                <a:cubicBezTo>
                  <a:pt x="2686244" y="885458"/>
                  <a:pt x="1231262" y="1056100"/>
                  <a:pt x="0" y="923330"/>
                </a:cubicBezTo>
                <a:cubicBezTo>
                  <a:pt x="16156" y="652543"/>
                  <a:pt x="-23287" y="379477"/>
                  <a:pt x="0" y="0"/>
                </a:cubicBezTo>
                <a:close/>
              </a:path>
              <a:path w="4119937" h="923330" stroke="0" extrusionOk="0">
                <a:moveTo>
                  <a:pt x="0" y="0"/>
                </a:moveTo>
                <a:cubicBezTo>
                  <a:pt x="1309568" y="6417"/>
                  <a:pt x="3324111" y="-112090"/>
                  <a:pt x="4119937" y="0"/>
                </a:cubicBezTo>
                <a:cubicBezTo>
                  <a:pt x="4127504" y="173092"/>
                  <a:pt x="4082202" y="749405"/>
                  <a:pt x="4119937" y="923330"/>
                </a:cubicBezTo>
                <a:cubicBezTo>
                  <a:pt x="3588299" y="874921"/>
                  <a:pt x="952152" y="1006201"/>
                  <a:pt x="0" y="923330"/>
                </a:cubicBezTo>
                <a:cubicBezTo>
                  <a:pt x="42397" y="480572"/>
                  <a:pt x="62596" y="136579"/>
                  <a:pt x="0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28575">
            <a:solidFill>
              <a:schemeClr val="accent4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7303399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" sz="36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Fingers Gripper </a:t>
            </a:r>
          </a:p>
          <a:p>
            <a:endParaRPr lang="en-US" sz="16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รูปภาพ 5" descr="รูปภาพประกอบด้วย สีดำ, สีขาว, สีเข้ม, ปิด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71BA65F-B81A-495A-9F84-400C9200F6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37" y="3303283"/>
            <a:ext cx="1177896" cy="1124879"/>
          </a:xfrm>
          <a:prstGeom prst="rect">
            <a:avLst/>
          </a:prstGeom>
        </p:spPr>
      </p:pic>
      <p:sp>
        <p:nvSpPr>
          <p:cNvPr id="40" name="Shape 114">
            <a:extLst>
              <a:ext uri="{FF2B5EF4-FFF2-40B4-BE49-F238E27FC236}">
                <a16:creationId xmlns:a16="http://schemas.microsoft.com/office/drawing/2014/main" id="{2FA16DCE-B572-4438-9399-EF89D775AA4D}"/>
              </a:ext>
            </a:extLst>
          </p:cNvPr>
          <p:cNvSpPr txBox="1">
            <a:spLocks/>
          </p:cNvSpPr>
          <p:nvPr/>
        </p:nvSpPr>
        <p:spPr>
          <a:xfrm>
            <a:off x="1469033" y="3666448"/>
            <a:ext cx="4419703" cy="547382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 geared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6V /12V 16Ga030  x3</a:t>
            </a:r>
            <a:endParaRPr lang="e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4" name="ลูกศรเชื่อมต่อแบบตรง 13">
            <a:extLst>
              <a:ext uri="{FF2B5EF4-FFF2-40B4-BE49-F238E27FC236}">
                <a16:creationId xmlns:a16="http://schemas.microsoft.com/office/drawing/2014/main" id="{320B3AA6-21C0-4FBB-8367-5F46642F8537}"/>
              </a:ext>
            </a:extLst>
          </p:cNvPr>
          <p:cNvCxnSpPr>
            <a:endCxn id="40" idx="3"/>
          </p:cNvCxnSpPr>
          <p:nvPr/>
        </p:nvCxnSpPr>
        <p:spPr>
          <a:xfrm flipH="1" flipV="1">
            <a:off x="5888736" y="3940139"/>
            <a:ext cx="3399102" cy="58049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6" name="รูปภาพ 15" descr="รูปภาพประกอบด้วย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24A8CC9B-A702-42C1-BDD5-060F6EB11C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37" y="4428163"/>
            <a:ext cx="1788089" cy="1571946"/>
          </a:xfrm>
          <a:prstGeom prst="rect">
            <a:avLst/>
          </a:prstGeom>
        </p:spPr>
      </p:pic>
      <p:sp>
        <p:nvSpPr>
          <p:cNvPr id="49" name="Shape 114">
            <a:extLst>
              <a:ext uri="{FF2B5EF4-FFF2-40B4-BE49-F238E27FC236}">
                <a16:creationId xmlns:a16="http://schemas.microsoft.com/office/drawing/2014/main" id="{0A7FD5A6-0AD4-4DC4-AD09-6F92B14701DF}"/>
              </a:ext>
            </a:extLst>
          </p:cNvPr>
          <p:cNvSpPr txBox="1">
            <a:spLocks/>
          </p:cNvSpPr>
          <p:nvPr/>
        </p:nvSpPr>
        <p:spPr>
          <a:xfrm>
            <a:off x="2136115" y="5108819"/>
            <a:ext cx="3206447" cy="547382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Servo Motor MG996R x1</a:t>
            </a:r>
            <a:endParaRPr lang="e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4" name="ลูกศรเชื่อมต่อแบบตรง 53">
            <a:extLst>
              <a:ext uri="{FF2B5EF4-FFF2-40B4-BE49-F238E27FC236}">
                <a16:creationId xmlns:a16="http://schemas.microsoft.com/office/drawing/2014/main" id="{03E4D9C6-8A8C-4DE0-A8A7-7A6BB49369B1}"/>
              </a:ext>
            </a:extLst>
          </p:cNvPr>
          <p:cNvCxnSpPr>
            <a:cxnSpLocks/>
            <a:endCxn id="49" idx="3"/>
          </p:cNvCxnSpPr>
          <p:nvPr/>
        </p:nvCxnSpPr>
        <p:spPr>
          <a:xfrm flipH="1" flipV="1">
            <a:off x="5342562" y="5382510"/>
            <a:ext cx="4993242" cy="106966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002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7376843" y="293626"/>
            <a:ext cx="4458987" cy="1107996"/>
          </a:xfrm>
          <a:prstGeom prst="rect">
            <a:avLst/>
          </a:prstGeom>
          <a:solidFill>
            <a:srgbClr val="F05768"/>
          </a:solidFill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00C5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604020202020204" charset="0"/>
              </a:rPr>
              <a:t>Robot Arm</a:t>
            </a:r>
          </a:p>
        </p:txBody>
      </p:sp>
      <p:pic>
        <p:nvPicPr>
          <p:cNvPr id="40" name="รูปภาพ 39" descr="รูปภาพประกอบด้วย ตัวควบคุม, รีโมท, อุปกรณ์ใช้งาน, เก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91E058D-0A4A-4D9D-B840-0BC9D86D1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7739" y1="39619" x2="40924" y2="43220"/>
                        <a14:foregroundMark x1="46338" y1="29449" x2="47771" y2="29449"/>
                        <a14:foregroundMark x1="67038" y1="35169" x2="71178" y2="39619"/>
                        <a14:foregroundMark x1="15764" y1="66525" x2="19745" y2="677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63" y="3591602"/>
            <a:ext cx="4345969" cy="3266398"/>
          </a:xfrm>
          <a:prstGeom prst="rect">
            <a:avLst/>
          </a:prstGeom>
        </p:spPr>
      </p:pic>
      <p:pic>
        <p:nvPicPr>
          <p:cNvPr id="6" name="รูปภาพ 5" descr="รูปภาพประกอบด้วย ตัวควบคุม, สีขาว, ปลั๊ก, แม่แร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DE65DC4-42F4-490A-950F-51F81C571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2" y="560544"/>
            <a:ext cx="4242644" cy="3188739"/>
          </a:xfrm>
          <a:prstGeom prst="rect">
            <a:avLst/>
          </a:prstGeom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DD0A4CBE-9F36-4C0A-8452-981639601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9155" y="5046224"/>
            <a:ext cx="1937756" cy="1245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2" name="Shape 114">
            <a:extLst>
              <a:ext uri="{FF2B5EF4-FFF2-40B4-BE49-F238E27FC236}">
                <a16:creationId xmlns:a16="http://schemas.microsoft.com/office/drawing/2014/main" id="{A075A57E-0DF9-4556-A933-969DB8D24626}"/>
              </a:ext>
            </a:extLst>
          </p:cNvPr>
          <p:cNvSpPr txBox="1">
            <a:spLocks/>
          </p:cNvSpPr>
          <p:nvPr/>
        </p:nvSpPr>
        <p:spPr>
          <a:xfrm>
            <a:off x="4882350" y="5481733"/>
            <a:ext cx="5535645" cy="547382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8mm x 16mm x 5mm bearing, 688zz  x2</a:t>
            </a:r>
            <a:endParaRPr lang="en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ลูกศรเชื่อมต่อแบบตรง 8">
            <a:extLst>
              <a:ext uri="{FF2B5EF4-FFF2-40B4-BE49-F238E27FC236}">
                <a16:creationId xmlns:a16="http://schemas.microsoft.com/office/drawing/2014/main" id="{7912BB88-748E-47DE-B815-F49FB663F3D8}"/>
              </a:ext>
            </a:extLst>
          </p:cNvPr>
          <p:cNvCxnSpPr>
            <a:cxnSpLocks/>
            <a:stCxn id="42" idx="1"/>
          </p:cNvCxnSpPr>
          <p:nvPr/>
        </p:nvCxnSpPr>
        <p:spPr>
          <a:xfrm flipH="1" flipV="1">
            <a:off x="2172984" y="4572000"/>
            <a:ext cx="2709366" cy="1183424"/>
          </a:xfrm>
          <a:prstGeom prst="straightConnector1">
            <a:avLst/>
          </a:prstGeom>
          <a:ln w="57150">
            <a:solidFill>
              <a:srgbClr val="FFFF00">
                <a:alpha val="60000"/>
              </a:srgb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49" name="รูปภาพ 48" descr="รูปภาพประกอบด้วย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691B728-6D75-42E7-96C2-A2F7F3A4F1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748" y="2346359"/>
            <a:ext cx="1788089" cy="15719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0" name="Shape 114">
            <a:extLst>
              <a:ext uri="{FF2B5EF4-FFF2-40B4-BE49-F238E27FC236}">
                <a16:creationId xmlns:a16="http://schemas.microsoft.com/office/drawing/2014/main" id="{75BC1B7C-5BE5-4A99-BFA2-C9C7A9F4201B}"/>
              </a:ext>
            </a:extLst>
          </p:cNvPr>
          <p:cNvSpPr txBox="1">
            <a:spLocks/>
          </p:cNvSpPr>
          <p:nvPr/>
        </p:nvSpPr>
        <p:spPr>
          <a:xfrm>
            <a:off x="6701301" y="2881618"/>
            <a:ext cx="3206447" cy="547382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Servo Motor MG996R x5</a:t>
            </a:r>
            <a:endParaRPr lang="en" b="1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1" name="ลูกศรเชื่อมต่อแบบตรง 50">
            <a:extLst>
              <a:ext uri="{FF2B5EF4-FFF2-40B4-BE49-F238E27FC236}">
                <a16:creationId xmlns:a16="http://schemas.microsoft.com/office/drawing/2014/main" id="{2558A3AF-2832-4CD7-9401-B4C0095B826C}"/>
              </a:ext>
            </a:extLst>
          </p:cNvPr>
          <p:cNvCxnSpPr>
            <a:cxnSpLocks/>
            <a:stCxn id="50" idx="1"/>
          </p:cNvCxnSpPr>
          <p:nvPr/>
        </p:nvCxnSpPr>
        <p:spPr>
          <a:xfrm flipH="1" flipV="1">
            <a:off x="3174715" y="2881618"/>
            <a:ext cx="3526586" cy="273691"/>
          </a:xfrm>
          <a:prstGeom prst="straightConnector1">
            <a:avLst/>
          </a:prstGeom>
          <a:ln w="57150">
            <a:solidFill>
              <a:srgbClr val="FFFF00">
                <a:alpha val="60000"/>
              </a:srgb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300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 descr="รูปภาพประกอบด้วย ในอาคาร, กล้องจุลทรรศน์, อุปกรณ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7078EA5-1A4E-4438-BD83-DC4E10B59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395" y="3701084"/>
            <a:ext cx="4063605" cy="3054175"/>
          </a:xfrm>
          <a:prstGeom prst="rect">
            <a:avLst/>
          </a:prstGeom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EED70275-E99B-47FF-BFDE-EF6AB59F4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523" y="345246"/>
            <a:ext cx="3952592" cy="2970738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E5D1956B-9E2C-4415-9F9E-7021073C4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27" b="89884" l="9804" r="92717">
                        <a14:foregroundMark x1="63305" y1="38150" x2="61345" y2="41908"/>
                        <a14:foregroundMark x1="92437" y1="45087" x2="92717" y2="46821"/>
                        <a14:foregroundMark x1="91597" y1="44798" x2="91036" y2="41618"/>
                        <a14:foregroundMark x1="89916" y1="39595" x2="84034" y2="33237"/>
                        <a14:foregroundMark x1="54622" y1="51734" x2="54622" y2="45954"/>
                        <a14:foregroundMark x1="55462" y1="44220" x2="64146" y2="32370"/>
                        <a14:foregroundMark x1="64146" y1="32370" x2="78711" y2="30058"/>
                        <a14:foregroundMark x1="78711" y1="30058" x2="82913" y2="32948"/>
                        <a14:foregroundMark x1="55462" y1="44220" x2="59944" y2="34393"/>
                        <a14:foregroundMark x1="12325" y1="56647" x2="10644" y2="53468"/>
                        <a14:foregroundMark x1="61625" y1="32948" x2="64706" y2="31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5" y="918087"/>
            <a:ext cx="1766528" cy="1712097"/>
          </a:xfrm>
          <a:prstGeom prst="rect">
            <a:avLst/>
          </a:prstGeom>
        </p:spPr>
      </p:pic>
      <p:sp>
        <p:nvSpPr>
          <p:cNvPr id="9" name="Shape 114">
            <a:extLst>
              <a:ext uri="{FF2B5EF4-FFF2-40B4-BE49-F238E27FC236}">
                <a16:creationId xmlns:a16="http://schemas.microsoft.com/office/drawing/2014/main" id="{3A78C8E5-F01C-49E5-9CB5-0A3ADE5F6AE2}"/>
              </a:ext>
            </a:extLst>
          </p:cNvPr>
          <p:cNvSpPr txBox="1">
            <a:spLocks/>
          </p:cNvSpPr>
          <p:nvPr/>
        </p:nvSpPr>
        <p:spPr>
          <a:xfrm>
            <a:off x="2001413" y="1556924"/>
            <a:ext cx="3952592" cy="547382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pl-PL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6200ZZ 10mm x 30mm x 9mm</a:t>
            </a:r>
            <a:endParaRPr lang="en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" name="ลูกศรเชื่อมต่อแบบตรง 10">
            <a:extLst>
              <a:ext uri="{FF2B5EF4-FFF2-40B4-BE49-F238E27FC236}">
                <a16:creationId xmlns:a16="http://schemas.microsoft.com/office/drawing/2014/main" id="{65C9FECD-B6E2-4A18-8D2A-CE70834055FC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5954005" y="1830615"/>
            <a:ext cx="4084780" cy="2998239"/>
          </a:xfrm>
          <a:prstGeom prst="straightConnector1">
            <a:avLst/>
          </a:prstGeom>
          <a:ln w="5715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รูปภาพ 13" descr="รูปภาพประกอบด้วย อุปกรณ์อิเล็กทรอนิกส์, กล้อ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0E560575-275F-4C24-AAB1-B948FD9BB7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84" b="91667" l="9816" r="89980">
                        <a14:foregroundMark x1="36401" y1="81202" x2="40286" y2="90891"/>
                        <a14:foregroundMark x1="40286" y1="90891" x2="40900" y2="91667"/>
                        <a14:foregroundMark x1="48466" y1="16085" x2="49284" y2="11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02" y="2397423"/>
            <a:ext cx="1955198" cy="2063154"/>
          </a:xfrm>
          <a:prstGeom prst="rect">
            <a:avLst/>
          </a:prstGeom>
        </p:spPr>
      </p:pic>
      <p:sp>
        <p:nvSpPr>
          <p:cNvPr id="15" name="Shape 114">
            <a:extLst>
              <a:ext uri="{FF2B5EF4-FFF2-40B4-BE49-F238E27FC236}">
                <a16:creationId xmlns:a16="http://schemas.microsoft.com/office/drawing/2014/main" id="{6100B6F2-4B66-4B51-82AD-CD8AF172C0B5}"/>
              </a:ext>
            </a:extLst>
          </p:cNvPr>
          <p:cNvSpPr txBox="1">
            <a:spLocks/>
          </p:cNvSpPr>
          <p:nvPr/>
        </p:nvSpPr>
        <p:spPr>
          <a:xfrm>
            <a:off x="2133600" y="3315984"/>
            <a:ext cx="4956501" cy="547382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pl-PL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Nema 17 (34mm height) stepper motor</a:t>
            </a:r>
            <a:endParaRPr lang="en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1" name="ลูกศรเชื่อมต่อแบบตรง 20">
            <a:extLst>
              <a:ext uri="{FF2B5EF4-FFF2-40B4-BE49-F238E27FC236}">
                <a16:creationId xmlns:a16="http://schemas.microsoft.com/office/drawing/2014/main" id="{9F8CA22E-A8A2-4A2D-A9F4-0A9775BE58C9}"/>
              </a:ext>
            </a:extLst>
          </p:cNvPr>
          <p:cNvCxnSpPr>
            <a:cxnSpLocks/>
          </p:cNvCxnSpPr>
          <p:nvPr/>
        </p:nvCxnSpPr>
        <p:spPr>
          <a:xfrm flipH="1" flipV="1">
            <a:off x="7090101" y="3589676"/>
            <a:ext cx="3820405" cy="2348787"/>
          </a:xfrm>
          <a:prstGeom prst="straightConnector1">
            <a:avLst/>
          </a:prstGeom>
          <a:ln w="5715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84DEC435-52F0-4345-9E89-06E248EAC2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220" b="97163" l="10000" r="90000">
                        <a14:foregroundMark x1="35303" y1="58629" x2="42273" y2="49645"/>
                        <a14:foregroundMark x1="42273" y1="49645" x2="49848" y2="47518"/>
                        <a14:foregroundMark x1="49848" y1="47518" x2="57727" y2="49173"/>
                        <a14:foregroundMark x1="57727" y1="49173" x2="50152" y2="59102"/>
                        <a14:foregroundMark x1="50152" y1="59102" x2="42273" y2="57683"/>
                        <a14:foregroundMark x1="42273" y1="57683" x2="36667" y2="48227"/>
                        <a14:foregroundMark x1="36667" y1="48227" x2="34697" y2="42080"/>
                        <a14:foregroundMark x1="38788" y1="17730" x2="40303" y2="13712"/>
                        <a14:foregroundMark x1="56364" y1="36643" x2="58485" y2="29551"/>
                        <a14:foregroundMark x1="33939" y1="19858" x2="33333" y2="10402"/>
                        <a14:foregroundMark x1="26970" y1="47281" x2="21667" y2="57210"/>
                        <a14:foregroundMark x1="21667" y1="57210" x2="26212" y2="68085"/>
                        <a14:foregroundMark x1="26212" y1="68085" x2="40152" y2="80615"/>
                        <a14:foregroundMark x1="40152" y1="80615" x2="47879" y2="83215"/>
                        <a14:foregroundMark x1="47879" y1="83215" x2="55606" y2="82742"/>
                        <a14:foregroundMark x1="55606" y1="82742" x2="57273" y2="83924"/>
                        <a14:foregroundMark x1="43788" y1="85579" x2="46515" y2="91017"/>
                        <a14:foregroundMark x1="37879" y1="80378" x2="36364" y2="82506"/>
                        <a14:foregroundMark x1="25152" y1="58392" x2="30909" y2="50355"/>
                        <a14:foregroundMark x1="30909" y1="50355" x2="37576" y2="47518"/>
                        <a14:foregroundMark x1="32727" y1="16076" x2="33636" y2="9220"/>
                        <a14:foregroundMark x1="57576" y1="28842" x2="60455" y2="31206"/>
                        <a14:foregroundMark x1="62576" y1="55792" x2="66364" y2="64066"/>
                        <a14:foregroundMark x1="62273" y1="51537" x2="66061" y2="57920"/>
                        <a14:foregroundMark x1="65303" y1="59338" x2="67576" y2="65012"/>
                        <a14:foregroundMark x1="65303" y1="57210" x2="67576" y2="60284"/>
                        <a14:foregroundMark x1="56515" y1="72813" x2="55455" y2="85106"/>
                        <a14:foregroundMark x1="55455" y1="85106" x2="60455" y2="83452"/>
                        <a14:foregroundMark x1="57727" y1="67612" x2="79394" y2="89125"/>
                        <a14:foregroundMark x1="79394" y1="89125" x2="80455" y2="91962"/>
                        <a14:foregroundMark x1="54848" y1="72577" x2="60909" y2="81087"/>
                        <a14:foregroundMark x1="60909" y1="81087" x2="68182" y2="84634"/>
                        <a14:foregroundMark x1="68182" y1="84634" x2="76515" y2="93381"/>
                        <a14:foregroundMark x1="81515" y1="89125" x2="81515" y2="90544"/>
                        <a14:foregroundMark x1="78030" y1="93617" x2="81515" y2="91017"/>
                        <a14:foregroundMark x1="81970" y1="87234" x2="82576" y2="90071"/>
                        <a14:foregroundMark x1="76970" y1="94799" x2="80000" y2="94799"/>
                        <a14:foregroundMark x1="81061" y1="86525" x2="83485" y2="87943"/>
                        <a14:foregroundMark x1="80909" y1="85579" x2="83333" y2="86288"/>
                        <a14:foregroundMark x1="78182" y1="91726" x2="79697" y2="96217"/>
                        <a14:foregroundMark x1="76515" y1="92908" x2="78939" y2="96927"/>
                        <a14:foregroundMark x1="77576" y1="92908" x2="77727" y2="971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26" y="4741426"/>
            <a:ext cx="2671357" cy="1712097"/>
          </a:xfrm>
          <a:prstGeom prst="rect">
            <a:avLst/>
          </a:prstGeom>
        </p:spPr>
      </p:pic>
      <p:sp>
        <p:nvSpPr>
          <p:cNvPr id="25" name="Shape 114">
            <a:extLst>
              <a:ext uri="{FF2B5EF4-FFF2-40B4-BE49-F238E27FC236}">
                <a16:creationId xmlns:a16="http://schemas.microsoft.com/office/drawing/2014/main" id="{3C98DDBF-E6DC-498C-8747-11B7923B0E5B}"/>
              </a:ext>
            </a:extLst>
          </p:cNvPr>
          <p:cNvSpPr txBox="1">
            <a:spLocks/>
          </p:cNvSpPr>
          <p:nvPr/>
        </p:nvSpPr>
        <p:spPr>
          <a:xfrm>
            <a:off x="2296274" y="5301076"/>
            <a:ext cx="4710701" cy="547382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BOURNS 3590S 10 turn potentiometer</a:t>
            </a:r>
            <a:endParaRPr lang="en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ลูกศรเชื่อมต่อแบบตรง 25">
            <a:extLst>
              <a:ext uri="{FF2B5EF4-FFF2-40B4-BE49-F238E27FC236}">
                <a16:creationId xmlns:a16="http://schemas.microsoft.com/office/drawing/2014/main" id="{3B25F343-3996-49B5-960D-904EB312DA73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7006975" y="5574767"/>
            <a:ext cx="2270590" cy="172650"/>
          </a:xfrm>
          <a:prstGeom prst="straightConnector1">
            <a:avLst/>
          </a:prstGeom>
          <a:ln w="5715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2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1861A3E0-B04E-4847-971C-3C989FCBA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22" y="1284270"/>
            <a:ext cx="6382028" cy="5387292"/>
          </a:xfrm>
          <a:prstGeom prst="rect">
            <a:avLst/>
          </a:prstGeom>
        </p:spPr>
      </p:pic>
      <p:pic>
        <p:nvPicPr>
          <p:cNvPr id="31" name="รูปภาพ 30">
            <a:extLst>
              <a:ext uri="{FF2B5EF4-FFF2-40B4-BE49-F238E27FC236}">
                <a16:creationId xmlns:a16="http://schemas.microsoft.com/office/drawing/2014/main" id="{03B554C9-EF90-465B-9A7E-24DB6A9A4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86" y="4167147"/>
            <a:ext cx="3476141" cy="2504415"/>
          </a:xfrm>
          <a:prstGeom prst="rect">
            <a:avLst/>
          </a:prstGeom>
        </p:spPr>
      </p:pic>
      <p:pic>
        <p:nvPicPr>
          <p:cNvPr id="33" name="รูปภาพ 32">
            <a:extLst>
              <a:ext uri="{FF2B5EF4-FFF2-40B4-BE49-F238E27FC236}">
                <a16:creationId xmlns:a16="http://schemas.microsoft.com/office/drawing/2014/main" id="{ADB8DACC-D839-4A77-A22E-03A11E3D8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86" y="1284270"/>
            <a:ext cx="3476140" cy="2651294"/>
          </a:xfrm>
          <a:prstGeom prst="rect">
            <a:avLst/>
          </a:prstGeom>
        </p:spPr>
      </p:pic>
      <p:sp>
        <p:nvSpPr>
          <p:cNvPr id="36" name="TextBox 38">
            <a:extLst>
              <a:ext uri="{FF2B5EF4-FFF2-40B4-BE49-F238E27FC236}">
                <a16:creationId xmlns:a16="http://schemas.microsoft.com/office/drawing/2014/main" id="{E362832E-7507-4DDC-81F1-98F6862DC53E}"/>
              </a:ext>
            </a:extLst>
          </p:cNvPr>
          <p:cNvSpPr txBox="1"/>
          <p:nvPr/>
        </p:nvSpPr>
        <p:spPr>
          <a:xfrm>
            <a:off x="1077450" y="133922"/>
            <a:ext cx="3780891" cy="110799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646915746">
                  <a:custGeom>
                    <a:avLst/>
                    <a:gdLst>
                      <a:gd name="connsiteX0" fmla="*/ 0 w 3780891"/>
                      <a:gd name="connsiteY0" fmla="*/ 0 h 1107996"/>
                      <a:gd name="connsiteX1" fmla="*/ 3780891 w 3780891"/>
                      <a:gd name="connsiteY1" fmla="*/ 0 h 1107996"/>
                      <a:gd name="connsiteX2" fmla="*/ 3780891 w 3780891"/>
                      <a:gd name="connsiteY2" fmla="*/ 1107996 h 1107996"/>
                      <a:gd name="connsiteX3" fmla="*/ 0 w 3780891"/>
                      <a:gd name="connsiteY3" fmla="*/ 1107996 h 1107996"/>
                      <a:gd name="connsiteX4" fmla="*/ 0 w 3780891"/>
                      <a:gd name="connsiteY4" fmla="*/ 0 h 110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80891" h="1107996" fill="none" extrusionOk="0">
                        <a:moveTo>
                          <a:pt x="0" y="0"/>
                        </a:moveTo>
                        <a:cubicBezTo>
                          <a:pt x="1419301" y="117866"/>
                          <a:pt x="2408116" y="-34851"/>
                          <a:pt x="3780891" y="0"/>
                        </a:cubicBezTo>
                        <a:cubicBezTo>
                          <a:pt x="3714488" y="264468"/>
                          <a:pt x="3707979" y="554236"/>
                          <a:pt x="3780891" y="1107996"/>
                        </a:cubicBezTo>
                        <a:cubicBezTo>
                          <a:pt x="2211907" y="1194017"/>
                          <a:pt x="835662" y="1096636"/>
                          <a:pt x="0" y="1107996"/>
                        </a:cubicBezTo>
                        <a:cubicBezTo>
                          <a:pt x="-79779" y="946819"/>
                          <a:pt x="51481" y="424513"/>
                          <a:pt x="0" y="0"/>
                        </a:cubicBezTo>
                        <a:close/>
                      </a:path>
                      <a:path w="3780891" h="1107996" stroke="0" extrusionOk="0">
                        <a:moveTo>
                          <a:pt x="0" y="0"/>
                        </a:moveTo>
                        <a:cubicBezTo>
                          <a:pt x="1293616" y="123108"/>
                          <a:pt x="2760691" y="155079"/>
                          <a:pt x="3780891" y="0"/>
                        </a:cubicBezTo>
                        <a:cubicBezTo>
                          <a:pt x="3730623" y="545462"/>
                          <a:pt x="3863917" y="930653"/>
                          <a:pt x="3780891" y="1107996"/>
                        </a:cubicBezTo>
                        <a:cubicBezTo>
                          <a:pt x="2357500" y="1139414"/>
                          <a:pt x="1004192" y="1126633"/>
                          <a:pt x="0" y="1107996"/>
                        </a:cubicBezTo>
                        <a:cubicBezTo>
                          <a:pt x="-37167" y="626130"/>
                          <a:pt x="-88087" y="13358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604020202020204" charset="0"/>
              </a:rPr>
              <a:t>3D Print</a:t>
            </a:r>
          </a:p>
        </p:txBody>
      </p:sp>
      <p:sp>
        <p:nvSpPr>
          <p:cNvPr id="38" name="Shape 114">
            <a:extLst>
              <a:ext uri="{FF2B5EF4-FFF2-40B4-BE49-F238E27FC236}">
                <a16:creationId xmlns:a16="http://schemas.microsoft.com/office/drawing/2014/main" id="{3A9B011A-54F7-464F-BD29-8AADC61EBB76}"/>
              </a:ext>
            </a:extLst>
          </p:cNvPr>
          <p:cNvSpPr txBox="1">
            <a:spLocks/>
          </p:cNvSpPr>
          <p:nvPr/>
        </p:nvSpPr>
        <p:spPr>
          <a:xfrm>
            <a:off x="8603952" y="694536"/>
            <a:ext cx="2447362" cy="547382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Ultimaker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Cura</a:t>
            </a:r>
            <a:endParaRPr lang="en" sz="24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B8DD2EB3-8673-44BB-A32D-3B1684743F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8889" y1="70667" x2="33333" y2="74667"/>
                        <a14:foregroundMark x1="40889" y1="61333" x2="48444" y2="57778"/>
                        <a14:foregroundMark x1="63111" y1="66222" x2="37778" y2="59111"/>
                        <a14:foregroundMark x1="37778" y1="59111" x2="40444" y2="36444"/>
                        <a14:foregroundMark x1="40444" y1="36444" x2="59556" y2="34667"/>
                        <a14:foregroundMark x1="35111" y1="32444" x2="28000" y2="56444"/>
                        <a14:foregroundMark x1="28000" y1="56444" x2="39556" y2="7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398" y="618635"/>
            <a:ext cx="737554" cy="73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99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3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รูปภาพ 28" descr="รูปภาพประกอบด้วย ว่าว, บิน, มีสีสัน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B3CE568-BB6F-49C1-A3D8-546F5DB70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75" y="1480282"/>
            <a:ext cx="7192062" cy="5064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762BE58A-05F6-4139-8AA6-C7CD6E199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208" y="1562367"/>
            <a:ext cx="3990975" cy="2228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Rectangle 1">
            <a:extLst>
              <a:ext uri="{FF2B5EF4-FFF2-40B4-BE49-F238E27FC236}">
                <a16:creationId xmlns:a16="http://schemas.microsoft.com/office/drawing/2014/main" id="{4B1725DE-2540-4C91-9B1A-8D4C6FDA4886}"/>
              </a:ext>
            </a:extLst>
          </p:cNvPr>
          <p:cNvSpPr/>
          <p:nvPr/>
        </p:nvSpPr>
        <p:spPr>
          <a:xfrm>
            <a:off x="696513" y="313308"/>
            <a:ext cx="11196412" cy="76944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Simulation </a:t>
            </a:r>
            <a:r>
              <a:rPr lang="th-TH" sz="4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การเคลื่อนที่ของ</a:t>
            </a:r>
            <a:r>
              <a:rPr lang="en-US" sz="4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b="1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RobotArm</a:t>
            </a:r>
            <a:r>
              <a:rPr lang="en-US" sz="4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5DOF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6E1701C-D2C4-4C88-AE09-CEA596CF9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21" y="5794728"/>
            <a:ext cx="749964" cy="749964"/>
          </a:xfrm>
          <a:prstGeom prst="rect">
            <a:avLst/>
          </a:prstGeom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7923A71C-11EC-4C2E-9F9C-50454E1A6AD9}"/>
              </a:ext>
            </a:extLst>
          </p:cNvPr>
          <p:cNvSpPr txBox="1"/>
          <p:nvPr/>
        </p:nvSpPr>
        <p:spPr>
          <a:xfrm>
            <a:off x="8435085" y="5938877"/>
            <a:ext cx="1571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RoboDK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4333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E33EC5AD-9AB6-4E48-9E63-3386ED865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714" y="312484"/>
            <a:ext cx="2842590" cy="2388820"/>
          </a:xfrm>
          <a:prstGeom prst="rect">
            <a:avLst/>
          </a:prstGeom>
        </p:spPr>
      </p:pic>
      <p:sp>
        <p:nvSpPr>
          <p:cNvPr id="14" name="เครื่องหมายบวก 13">
            <a:extLst>
              <a:ext uri="{FF2B5EF4-FFF2-40B4-BE49-F238E27FC236}">
                <a16:creationId xmlns:a16="http://schemas.microsoft.com/office/drawing/2014/main" id="{972CA92B-DB56-4062-B3CF-9113D0E2A11C}"/>
              </a:ext>
            </a:extLst>
          </p:cNvPr>
          <p:cNvSpPr/>
          <p:nvPr/>
        </p:nvSpPr>
        <p:spPr>
          <a:xfrm>
            <a:off x="8503737" y="3119879"/>
            <a:ext cx="458503" cy="433125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รูปภาพ 14" descr="รูปภาพประกอบด้วย ตัวควบคุม, เกม, รีโมท, มื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AA54B67-0EF2-4AA0-BAA9-732E26C91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693" y="4156697"/>
            <a:ext cx="2842590" cy="2136877"/>
          </a:xfrm>
          <a:prstGeom prst="rect">
            <a:avLst/>
          </a:prstGeom>
        </p:spPr>
      </p:pic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B7227334-CA8D-4D02-A25D-6DA97B3F0D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728" b="93884" l="2044" r="95368">
                        <a14:foregroundMark x1="52180" y1="27829" x2="44142" y2="16667"/>
                        <a14:foregroundMark x1="44142" y1="16667" x2="33651" y2="12385"/>
                        <a14:foregroundMark x1="33515" y1="10245" x2="35559" y2="6728"/>
                        <a14:foregroundMark x1="44959" y1="8563" x2="45777" y2="6881"/>
                        <a14:foregroundMark x1="81199" y1="30734" x2="91689" y2="38532"/>
                        <a14:foregroundMark x1="91689" y1="38532" x2="91689" y2="39602"/>
                        <a14:foregroundMark x1="88692" y1="42966" x2="95504" y2="30887"/>
                        <a14:foregroundMark x1="95504" y1="30887" x2="95504" y2="27370"/>
                        <a14:foregroundMark x1="76839" y1="89450" x2="76839" y2="93884"/>
                        <a14:foregroundMark x1="68256" y1="76758" x2="64441" y2="74312"/>
                        <a14:foregroundMark x1="64033" y1="69419" x2="63215" y2="76300"/>
                        <a14:foregroundMark x1="30245" y1="42661" x2="17847" y2="42966"/>
                        <a14:foregroundMark x1="17847" y1="42966" x2="7493" y2="50765"/>
                        <a14:foregroundMark x1="7493" y1="50765" x2="5450" y2="64067"/>
                        <a14:foregroundMark x1="5450" y1="64067" x2="10082" y2="65596"/>
                        <a14:foregroundMark x1="7493" y1="59174" x2="2044" y2="60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98" y="5512495"/>
            <a:ext cx="1053328" cy="938524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BCA3E031-28EB-48D5-9FBE-6C8C3C7F77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45" y="4363204"/>
            <a:ext cx="1330490" cy="725390"/>
          </a:xfrm>
          <a:prstGeom prst="rect">
            <a:avLst/>
          </a:prstGeom>
        </p:spPr>
      </p:pic>
      <p:pic>
        <p:nvPicPr>
          <p:cNvPr id="10" name="รูปภาพ 9" descr="รูปภาพประกอบด้วย อุปกรณ์อิเล็กทรอนิกส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5033979-033F-4C15-96A2-49941F4572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65" b="89977" l="7917" r="91771">
                        <a14:foregroundMark x1="13125" y1="51348" x2="7917" y2="49766"/>
                        <a14:foregroundMark x1="83333" y1="55510" x2="91771" y2="50528"/>
                        <a14:foregroundMark x1="79896" y1="45487" x2="87917" y2="45018"/>
                        <a14:foregroundMark x1="82917" y1="46131" x2="83333" y2="42907"/>
                        <a14:foregroundMark x1="78542" y1="45721" x2="78333" y2="44138"/>
                        <a14:foregroundMark x1="80521" y1="44138" x2="86563" y2="42673"/>
                        <a14:foregroundMark x1="70313" y1="42907" x2="68333" y2="37456"/>
                        <a14:foregroundMark x1="67292" y1="38921" x2="70521" y2="38159"/>
                        <a14:foregroundMark x1="67500" y1="44256" x2="67917" y2="37456"/>
                        <a14:foregroundMark x1="57500" y1="36811" x2="70313" y2="37573"/>
                        <a14:foregroundMark x1="70313" y1="37573" x2="70521" y2="37691"/>
                        <a14:foregroundMark x1="72917" y1="44021" x2="78542" y2="42673"/>
                        <a14:foregroundMark x1="74688" y1="43435" x2="68125" y2="37104"/>
                        <a14:foregroundMark x1="68125" y1="37104" x2="55521" y2="35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5" y="-377889"/>
            <a:ext cx="1330490" cy="2364391"/>
          </a:xfrm>
          <a:prstGeom prst="rect">
            <a:avLst/>
          </a:prstGeom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FB9DC610-D57E-4442-A206-D2D95568DA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45" y="3029563"/>
            <a:ext cx="1332349" cy="950409"/>
          </a:xfrm>
          <a:prstGeom prst="rect">
            <a:avLst/>
          </a:prstGeom>
        </p:spPr>
      </p:pic>
      <p:pic>
        <p:nvPicPr>
          <p:cNvPr id="21" name="รูปภาพ 20" descr="รูปภาพประกอบด้วย อุปกรณ์อิเล็กทรอนิกส์, วงจ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0C363A3-399A-45C8-BED3-691EB74DD0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826" y="1655137"/>
            <a:ext cx="950409" cy="950409"/>
          </a:xfrm>
          <a:prstGeom prst="rect">
            <a:avLst/>
          </a:prstGeom>
        </p:spPr>
      </p:pic>
      <p:sp>
        <p:nvSpPr>
          <p:cNvPr id="28" name="Shape 114">
            <a:extLst>
              <a:ext uri="{FF2B5EF4-FFF2-40B4-BE49-F238E27FC236}">
                <a16:creationId xmlns:a16="http://schemas.microsoft.com/office/drawing/2014/main" id="{ECB226F5-EE15-435E-970E-A57EDDBD3574}"/>
              </a:ext>
            </a:extLst>
          </p:cNvPr>
          <p:cNvSpPr txBox="1">
            <a:spLocks/>
          </p:cNvSpPr>
          <p:nvPr/>
        </p:nvSpPr>
        <p:spPr>
          <a:xfrm>
            <a:off x="2465018" y="637670"/>
            <a:ext cx="1949324" cy="536972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Raspberry pi4</a:t>
            </a:r>
          </a:p>
        </p:txBody>
      </p:sp>
      <p:sp>
        <p:nvSpPr>
          <p:cNvPr id="29" name="Shape 114">
            <a:extLst>
              <a:ext uri="{FF2B5EF4-FFF2-40B4-BE49-F238E27FC236}">
                <a16:creationId xmlns:a16="http://schemas.microsoft.com/office/drawing/2014/main" id="{F17AE246-E683-4614-9E58-1088EEE178D2}"/>
              </a:ext>
            </a:extLst>
          </p:cNvPr>
          <p:cNvSpPr txBox="1">
            <a:spLocks/>
          </p:cNvSpPr>
          <p:nvPr/>
        </p:nvSpPr>
        <p:spPr>
          <a:xfrm>
            <a:off x="2465018" y="1861855"/>
            <a:ext cx="1949324" cy="536972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PCA9685</a:t>
            </a:r>
          </a:p>
        </p:txBody>
      </p:sp>
      <p:sp>
        <p:nvSpPr>
          <p:cNvPr id="30" name="Shape 114">
            <a:extLst>
              <a:ext uri="{FF2B5EF4-FFF2-40B4-BE49-F238E27FC236}">
                <a16:creationId xmlns:a16="http://schemas.microsoft.com/office/drawing/2014/main" id="{1E78CB22-DD74-4C7A-B643-C92F1337367D}"/>
              </a:ext>
            </a:extLst>
          </p:cNvPr>
          <p:cNvSpPr txBox="1">
            <a:spLocks/>
          </p:cNvSpPr>
          <p:nvPr/>
        </p:nvSpPr>
        <p:spPr>
          <a:xfrm>
            <a:off x="2465018" y="3236281"/>
            <a:ext cx="1949324" cy="536972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Ubuntu 18.04</a:t>
            </a:r>
          </a:p>
        </p:txBody>
      </p:sp>
      <p:sp>
        <p:nvSpPr>
          <p:cNvPr id="31" name="Shape 114">
            <a:extLst>
              <a:ext uri="{FF2B5EF4-FFF2-40B4-BE49-F238E27FC236}">
                <a16:creationId xmlns:a16="http://schemas.microsoft.com/office/drawing/2014/main" id="{BD91AF86-E30D-4E84-AF9A-C0D048CCB89B}"/>
              </a:ext>
            </a:extLst>
          </p:cNvPr>
          <p:cNvSpPr txBox="1">
            <a:spLocks/>
          </p:cNvSpPr>
          <p:nvPr/>
        </p:nvSpPr>
        <p:spPr>
          <a:xfrm>
            <a:off x="2465018" y="4457413"/>
            <a:ext cx="764743" cy="536972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ROS</a:t>
            </a:r>
          </a:p>
        </p:txBody>
      </p:sp>
      <p:sp>
        <p:nvSpPr>
          <p:cNvPr id="32" name="Shape 114">
            <a:extLst>
              <a:ext uri="{FF2B5EF4-FFF2-40B4-BE49-F238E27FC236}">
                <a16:creationId xmlns:a16="http://schemas.microsoft.com/office/drawing/2014/main" id="{594E4F39-3FCD-4E08-8C20-FF6CF8D50C98}"/>
              </a:ext>
            </a:extLst>
          </p:cNvPr>
          <p:cNvSpPr txBox="1">
            <a:spLocks/>
          </p:cNvSpPr>
          <p:nvPr/>
        </p:nvSpPr>
        <p:spPr>
          <a:xfrm>
            <a:off x="3574319" y="5713271"/>
            <a:ext cx="2415290" cy="536972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eyboard &amp; Joy </a:t>
            </a:r>
          </a:p>
        </p:txBody>
      </p:sp>
      <p:sp>
        <p:nvSpPr>
          <p:cNvPr id="22" name="เท่ากับ 21">
            <a:extLst>
              <a:ext uri="{FF2B5EF4-FFF2-40B4-BE49-F238E27FC236}">
                <a16:creationId xmlns:a16="http://schemas.microsoft.com/office/drawing/2014/main" id="{0C162BE3-58C4-4902-830B-038C5E5920BE}"/>
              </a:ext>
            </a:extLst>
          </p:cNvPr>
          <p:cNvSpPr/>
          <p:nvPr/>
        </p:nvSpPr>
        <p:spPr>
          <a:xfrm>
            <a:off x="5436066" y="2860646"/>
            <a:ext cx="1040235" cy="568354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รูปภาพ 23" descr="รูปภาพประกอบด้วย คีย์บอร์ด, คอมพิวเตอร์, อุปกรณ์อิเล็กทรอนิกส์, ในอาคาร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D2F066B-BA7A-4027-A60F-AC57610C66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63" y="5578343"/>
            <a:ext cx="1949324" cy="7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46469"/>
      </p:ext>
    </p:extLst>
  </p:cSld>
  <p:clrMapOvr>
    <a:masterClrMapping/>
  </p:clrMapOvr>
</p:sld>
</file>

<file path=ppt/theme/theme1.xml><?xml version="1.0" encoding="utf-8"?>
<a:theme xmlns:a="http://schemas.openxmlformats.org/drawingml/2006/main" name="เส้นบาง">
  <a:themeElements>
    <a:clrScheme name="เส้นบาง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เส้นบาง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เส้นบาง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2624</TotalTime>
  <Words>217</Words>
  <Application>Microsoft Office PowerPoint</Application>
  <PresentationFormat>แบบจอกว้าง</PresentationFormat>
  <Paragraphs>39</Paragraphs>
  <Slides>13</Slides>
  <Notes>3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4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13</vt:i4>
      </vt:variant>
    </vt:vector>
  </HeadingPairs>
  <TitlesOfParts>
    <vt:vector size="18" baseType="lpstr">
      <vt:lpstr>Calibri</vt:lpstr>
      <vt:lpstr>Century Gothic</vt:lpstr>
      <vt:lpstr>Source Sans Pro</vt:lpstr>
      <vt:lpstr>Wingdings 3</vt:lpstr>
      <vt:lpstr>เส้นบาง</vt:lpstr>
      <vt:lpstr>งานนำเสนอ PowerPoint</vt:lpstr>
      <vt:lpstr>งานนำเสนอ PowerPoint</vt:lpstr>
      <vt:lpstr>Model  project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Thanadol</dc:creator>
  <cp:lastModifiedBy>Thanadol Phattha</cp:lastModifiedBy>
  <cp:revision>164</cp:revision>
  <dcterms:created xsi:type="dcterms:W3CDTF">2021-04-13T14:52:05Z</dcterms:created>
  <dcterms:modified xsi:type="dcterms:W3CDTF">2021-07-21T06:44:02Z</dcterms:modified>
</cp:coreProperties>
</file>